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4"/>
  </p:sldMasterIdLst>
  <p:notesMasterIdLst>
    <p:notesMasterId r:id="rId18"/>
  </p:notesMasterIdLst>
  <p:handoutMasterIdLst>
    <p:handoutMasterId r:id="rId19"/>
  </p:handoutMasterIdLst>
  <p:sldIdLst>
    <p:sldId id="292" r:id="rId5"/>
    <p:sldId id="291" r:id="rId6"/>
    <p:sldId id="294" r:id="rId7"/>
    <p:sldId id="303" r:id="rId8"/>
    <p:sldId id="295" r:id="rId9"/>
    <p:sldId id="304" r:id="rId10"/>
    <p:sldId id="296" r:id="rId11"/>
    <p:sldId id="307" r:id="rId12"/>
    <p:sldId id="297" r:id="rId13"/>
    <p:sldId id="298" r:id="rId14"/>
    <p:sldId id="305" r:id="rId15"/>
    <p:sldId id="306" r:id="rId16"/>
    <p:sldId id="29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3790"/>
    <a:srgbClr val="4B1E3D"/>
    <a:srgbClr val="738AC3"/>
    <a:srgbClr val="B5C1DF"/>
    <a:srgbClr val="374D81"/>
    <a:srgbClr val="E98B0D"/>
    <a:srgbClr val="E2973C"/>
    <a:srgbClr val="9BD49E"/>
    <a:srgbClr val="F6A287"/>
    <a:srgbClr val="0037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39" autoAdjust="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6FC0A7B-6666-4F41-AD03-C74B76B10001}" type="datetime1">
              <a:rPr lang="it-IT" smtClean="0"/>
              <a:t>08/05/2026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858E0-3D38-47B7-97D4-4FE08D90D3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E367B-2E0B-461C-8280-86016408BD7C}" type="datetime1">
              <a:rPr lang="it-IT" smtClean="0"/>
              <a:pPr/>
              <a:t>08/05/2026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84ECAD9-32EE-4091-BDA5-6BD15ACC5E58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CA46E8E-89D0-493E-ABBF-B63A9C819C41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04756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CA46E8E-89D0-493E-ABBF-B63A9C819C41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45954677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CA46E8E-89D0-493E-ABBF-B63A9C819C41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11869405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CA46E8E-89D0-493E-ABBF-B63A9C819C41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428365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CA46E8E-89D0-493E-ABBF-B63A9C819C41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4844848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CA46E8E-89D0-493E-ABBF-B63A9C819C41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943406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CA46E8E-89D0-493E-ABBF-B63A9C819C41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06167491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9D1554E-7EF2-44AC-BA44-70A2B54D9DB9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01755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CA46E8E-89D0-493E-ABBF-B63A9C819C41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29694455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arallelogramma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4878059" y="0"/>
            <a:ext cx="153926" cy="6858000"/>
          </a:xfrm>
          <a:prstGeom prst="rect">
            <a:avLst/>
          </a:prstGeom>
          <a:solidFill>
            <a:srgbClr val="D437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F388D4-15DF-446A-91AA-72876CD48301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629400" y="758952"/>
            <a:ext cx="4526280" cy="3227514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rgbClr val="4B1E3D"/>
                </a:solidFill>
                <a:latin typeface="+mn-lt"/>
              </a:defRPr>
            </a:lvl1pPr>
          </a:lstStyle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632171" y="4508500"/>
            <a:ext cx="452628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b="1" cap="all" spc="200" baseline="0">
                <a:solidFill>
                  <a:srgbClr val="D43790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 dirty="0"/>
              <a:t>Fare clic per modificare lo stile del sottotitolo dello schema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4801953" y="3841"/>
            <a:ext cx="153926" cy="6858000"/>
          </a:xfrm>
          <a:prstGeom prst="rect">
            <a:avLst/>
          </a:prstGeom>
          <a:solidFill>
            <a:srgbClr val="4B1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CBB8F389-BFEC-F54D-A1C4-379CE6C022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2777" y="8313"/>
            <a:ext cx="4842472" cy="68496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91162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9">
            <a:extLst>
              <a:ext uri="{FF2B5EF4-FFF2-40B4-BE49-F238E27FC236}">
                <a16:creationId xmlns:a16="http://schemas.microsoft.com/office/drawing/2014/main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DB44FF-F9B4-4E5D-9888-DD07079D4562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12850" y="2057400"/>
            <a:ext cx="5118100" cy="1929066"/>
          </a:xfrm>
        </p:spPr>
        <p:txBody>
          <a:bodyPr rtlCol="0"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542C42-F0C8-417A-980A-09B6C1CD6C24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8282552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lelogramma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1D72669-6745-4AA0-A173-7F6CEB97CF08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rtlCol="0"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ntestazione della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81A99FD-A18D-4AC6-92B0-69E29E35743B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rtlCol="0"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82620384-FC06-4245-8A4E-BD9C5C3038C1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B5FC7EB-9809-9909-8D31-7667D27CFE29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97CAA8-247F-493B-9041-1EB41C0713A1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F1E388EF-366D-885A-CF06-6BEFE9E1E7F6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rtlCol="0"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rtlCol="0"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DCFC264-2C41-457A-9103-DFF5BC066DDD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rtlCol="0"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BFACEB1B-38C0-4995-A1E2-7B5FD48CA44A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FDD649FC-C7F2-4966-B125-333FD0271E55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5350E5C9-4822-4828-86B2-BB987B39863B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CA46E8E-89D0-493E-ABBF-B63A9C819C41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00765198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3B79944-34CF-4A72-AC1B-909189585767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679263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AAF3A87-C769-4508-A602-98056DD906C2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356949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F1DB439-C8A9-45DF-AFF2-9EFA3E72C152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556457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CA46E8E-89D0-493E-ABBF-B63A9C819C41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20196429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9251FC1-1A75-47DA-9A6E-B43CF6E86A62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8" name="Parallelogramma 14">
            <a:extLst>
              <a:ext uri="{FF2B5EF4-FFF2-40B4-BE49-F238E27FC236}">
                <a16:creationId xmlns:a16="http://schemas.microsoft.com/office/drawing/2014/main" id="{F698BE5C-4C4F-4410-8438-C9253EE15B6B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C7440C8E-8350-44A9-ABC2-74C387BF4B89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3B911E58-F327-4ACD-AB34-6D79C22153E5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cxnSp>
        <p:nvCxnSpPr>
          <p:cNvPr id="11" name="Connecteur droit 19">
            <a:extLst>
              <a:ext uri="{FF2B5EF4-FFF2-40B4-BE49-F238E27FC236}">
                <a16:creationId xmlns:a16="http://schemas.microsoft.com/office/drawing/2014/main" id="{A13863BB-9141-41E7-B3CA-3F0F3410C43E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9">
            <a:extLst>
              <a:ext uri="{FF2B5EF4-FFF2-40B4-BE49-F238E27FC236}">
                <a16:creationId xmlns:a16="http://schemas.microsoft.com/office/drawing/2014/main" id="{A60DDC16-34EB-4081-9937-50A7356C8CF3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9">
            <a:extLst>
              <a:ext uri="{FF2B5EF4-FFF2-40B4-BE49-F238E27FC236}">
                <a16:creationId xmlns:a16="http://schemas.microsoft.com/office/drawing/2014/main" id="{A9EBBA8C-CA2C-4546-B5E1-949575C1D457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egnaposto piè di pagina 2">
            <a:extLst>
              <a:ext uri="{FF2B5EF4-FFF2-40B4-BE49-F238E27FC236}">
                <a16:creationId xmlns:a16="http://schemas.microsoft.com/office/drawing/2014/main" id="{C0445158-9435-4FE1-94B2-83FC38F8CA88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6987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A04164A-D1F3-464B-BA5A-A4C4D8F35ADB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66FD0392-4F5A-4F66-B849-310D05935FD6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274978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rtl="0"/>
            <a:fld id="{2CA46E8E-89D0-493E-ABBF-B63A9C819C41}" type="datetime1">
              <a:rPr lang="it-IT" noProof="0" smtClean="0"/>
              <a:t>08/05/2026</a:t>
            </a:fld>
            <a:endParaRPr lang="it-IT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rtl="0"/>
            <a:r>
              <a:rPr lang="it-IT" noProof="0" smtClean="0"/>
              <a:t>Piè di pagina</a:t>
            </a:r>
            <a:endParaRPr lang="it-I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3" name="Parallelogramma 14">
            <a:extLst>
              <a:ext uri="{FF2B5EF4-FFF2-40B4-BE49-F238E27FC236}">
                <a16:creationId xmlns:a16="http://schemas.microsoft.com/office/drawing/2014/main" id="{9DB2B61A-82E7-4182-BE09-3FF793951CBE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1AEC38DA-D824-4F2C-8CA6-92CC97717CB9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6918653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  <p:sldLayoutId id="2147483854" r:id="rId17"/>
    <p:sldLayoutId id="2147483855" r:id="rId18"/>
    <p:sldLayoutId id="2147483706" r:id="rId19"/>
    <p:sldLayoutId id="2147483708" r:id="rId20"/>
    <p:sldLayoutId id="2147483719" r:id="rId21"/>
    <p:sldLayoutId id="2147483720" r:id="rId22"/>
    <p:sldLayoutId id="2147483721" r:id="rId23"/>
    <p:sldLayoutId id="2147483725" r:id="rId24"/>
    <p:sldLayoutId id="2147483726" r:id="rId25"/>
    <p:sldLayoutId id="2147483722" r:id="rId26"/>
    <p:sldLayoutId id="2147483723" r:id="rId2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7952" y="1249960"/>
            <a:ext cx="6115575" cy="3137482"/>
          </a:xfrm>
        </p:spPr>
        <p:txBody>
          <a:bodyPr>
            <a:noAutofit/>
          </a:bodyPr>
          <a:lstStyle/>
          <a:p>
            <a:r>
              <a:rPr lang="it-IT" sz="4400" dirty="0" smtClean="0"/>
              <a:t>Gestione post operatoria: </a:t>
            </a:r>
            <a:br>
              <a:rPr lang="it-IT" sz="4400" dirty="0" smtClean="0"/>
            </a:br>
            <a:r>
              <a:rPr lang="it-IT" sz="4400" dirty="0" smtClean="0"/>
              <a:t>il ruolo dell’ambulatorio specialistico chirurgico per stomizzati </a:t>
            </a:r>
            <a:endParaRPr lang="it-IT" sz="4400" dirty="0"/>
          </a:p>
        </p:txBody>
      </p:sp>
      <p:sp>
        <p:nvSpPr>
          <p:cNvPr id="4" name="Sottotitolo 3">
            <a:extLst>
              <a:ext uri="{FF2B5EF4-FFF2-40B4-BE49-F238E27FC236}">
                <a16:creationId xmlns:a16="http://schemas.microsoft.com/office/drawing/2014/main" id="{91A9603A-D223-47EF-B35B-86424F3280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22708" y="5310231"/>
            <a:ext cx="4526280" cy="1283515"/>
          </a:xfrm>
        </p:spPr>
        <p:txBody>
          <a:bodyPr>
            <a:normAutofit lnSpcReduction="10000"/>
          </a:bodyPr>
          <a:lstStyle/>
          <a:p>
            <a:endParaRPr lang="it-IT" sz="2200" dirty="0"/>
          </a:p>
          <a:p>
            <a:r>
              <a:rPr lang="it-IT" sz="1700" dirty="0" smtClean="0"/>
              <a:t>Infermiera </a:t>
            </a:r>
            <a:r>
              <a:rPr lang="it-IT" sz="1700" dirty="0" err="1" smtClean="0"/>
              <a:t>stomaterapista</a:t>
            </a:r>
            <a:r>
              <a:rPr lang="it-IT" sz="2200" dirty="0" smtClean="0"/>
              <a:t> Dott. Margherita </a:t>
            </a:r>
            <a:r>
              <a:rPr lang="it-IT" sz="2200" dirty="0"/>
              <a:t>lepore</a:t>
            </a:r>
          </a:p>
          <a:p>
            <a:endParaRPr lang="it-IT" sz="2200" b="1" dirty="0"/>
          </a:p>
          <a:p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4711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4676D7A-0B2E-4604-BD37-FA8A2C775F8E}"/>
              </a:ext>
            </a:extLst>
          </p:cNvPr>
          <p:cNvSpPr txBox="1"/>
          <p:nvPr/>
        </p:nvSpPr>
        <p:spPr>
          <a:xfrm>
            <a:off x="674370" y="769810"/>
            <a:ext cx="8473942" cy="53183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4000" b="1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Criticità attuali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it-IT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it-IT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carsa uniformità dei percorsi assistenziali </a:t>
            </a:r>
            <a:endParaRPr lang="it-IT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it-IT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imitata copertura territoriale</a:t>
            </a:r>
            <a:endParaRPr lang="it-IT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it-IT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arenza di risorse specialistiche infermieristiche</a:t>
            </a:r>
            <a:endParaRPr lang="it-IT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ecessità di modelli integrati e digitalizzati per il follow-up.</a:t>
            </a:r>
            <a:endParaRPr lang="it-IT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36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C94D9458-2D34-4D73-9F30-012FBC2698CA}"/>
              </a:ext>
            </a:extLst>
          </p:cNvPr>
          <p:cNvSpPr txBox="1"/>
          <p:nvPr/>
        </p:nvSpPr>
        <p:spPr>
          <a:xfrm>
            <a:off x="1169894" y="242047"/>
            <a:ext cx="853888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4000" b="1" u="sng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Prospettive </a:t>
            </a:r>
            <a:r>
              <a:rPr lang="it-IT" sz="4000" b="1" u="sng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endParaRPr lang="it-IT" sz="4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b="1" u="sng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ambulatorio di </a:t>
            </a:r>
            <a:r>
              <a:rPr lang="it-IT" sz="4000" b="1" u="sng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stomaterapia</a:t>
            </a:r>
            <a:r>
              <a:rPr lang="it-IT" sz="4000" b="1" u="sng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innovativo e digitale</a:t>
            </a:r>
          </a:p>
          <a:p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presa in carico evolve verso modelli integrati </a:t>
            </a:r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telemedicina</a:t>
            </a: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come strumento per: </a:t>
            </a:r>
          </a:p>
          <a:p>
            <a:pPr lvl="1"/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Follow-up a distanza </a:t>
            </a:r>
          </a:p>
          <a:p>
            <a:pPr lvl="1"/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Monitoraggio precoce delle complicanze </a:t>
            </a:r>
          </a:p>
          <a:p>
            <a:pPr lvl="1"/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Supporto continuo e tempestivo </a:t>
            </a:r>
          </a:p>
        </p:txBody>
      </p:sp>
    </p:spTree>
    <p:extLst>
      <p:ext uri="{BB962C8B-B14F-4D97-AF65-F5344CB8AC3E}">
        <p14:creationId xmlns:p14="http://schemas.microsoft.com/office/powerpoint/2010/main" val="288634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788B40E-7DB9-48D0-8BC5-AAAD7C203262}"/>
              </a:ext>
            </a:extLst>
          </p:cNvPr>
          <p:cNvSpPr txBox="1"/>
          <p:nvPr/>
        </p:nvSpPr>
        <p:spPr>
          <a:xfrm>
            <a:off x="1465729" y="1075764"/>
            <a:ext cx="809513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600" b="1" dirty="0" smtClean="0"/>
              <a:t>               </a:t>
            </a:r>
            <a:r>
              <a:rPr lang="it-IT" sz="3600" b="1" dirty="0" smtClean="0">
                <a:solidFill>
                  <a:schemeClr val="accent6"/>
                </a:solidFill>
              </a:rPr>
              <a:t>Conclusione</a:t>
            </a:r>
            <a:endParaRPr lang="it-IT" sz="3600" b="1" dirty="0">
              <a:solidFill>
                <a:schemeClr val="accent6"/>
              </a:solidFill>
            </a:endParaRPr>
          </a:p>
          <a:p>
            <a:r>
              <a:rPr lang="it-IT" sz="3600" dirty="0"/>
              <a:t/>
            </a:r>
            <a:br>
              <a:rPr lang="it-IT" sz="3600" dirty="0"/>
            </a:br>
            <a:r>
              <a:rPr lang="it-IT" sz="3600" dirty="0"/>
              <a:t>Un ambulatorio di </a:t>
            </a:r>
            <a:r>
              <a:rPr lang="it-IT" sz="3600" dirty="0" err="1"/>
              <a:t>stomaterapia</a:t>
            </a:r>
            <a:r>
              <a:rPr lang="it-IT" sz="3600" dirty="0"/>
              <a:t> moderno integra competenze cliniche e tecnologie digitali per garantire </a:t>
            </a:r>
            <a:r>
              <a:rPr lang="it-IT" sz="3600" b="1" dirty="0"/>
              <a:t>qualità, continuità e personalizzazione delle cure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378321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smtClean="0"/>
              <a:t>Grazie </a:t>
            </a:r>
            <a:br>
              <a:rPr lang="it-IT" smtClean="0"/>
            </a:br>
            <a:r>
              <a:rPr lang="it-IT" smtClean="0"/>
              <a:t>per l’attenzione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4554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42CFD3F-57B2-493D-B377-573408AA0947}"/>
              </a:ext>
            </a:extLst>
          </p:cNvPr>
          <p:cNvSpPr txBox="1"/>
          <p:nvPr/>
        </p:nvSpPr>
        <p:spPr>
          <a:xfrm>
            <a:off x="594360" y="925831"/>
            <a:ext cx="11349990" cy="475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it-IT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stomie </a:t>
            </a:r>
            <a:r>
              <a:rPr lang="it-I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rappresentano una realtà crescente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nella chirurgia   d’urgenza </a:t>
            </a:r>
          </a:p>
          <a:p>
            <a:pPr lvl="0" algn="ctr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gestione </a:t>
            </a:r>
            <a:r>
              <a:rPr lang="it-IT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post-operatoria </a:t>
            </a:r>
            <a:r>
              <a:rPr lang="it-IT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richiede competenze </a:t>
            </a:r>
            <a:r>
              <a:rPr lang="it-IT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infermieristiche </a:t>
            </a:r>
            <a:r>
              <a:rPr lang="it-IT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specialistiche ed avanzate</a:t>
            </a:r>
            <a:r>
              <a:rPr lang="it-I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L’Ambulatorio di </a:t>
            </a:r>
            <a:r>
              <a:rPr lang="it-IT" sz="32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stomaterapia</a:t>
            </a:r>
            <a:r>
              <a:rPr lang="it-IT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it-IT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nel percorso assistenziale del paziente </a:t>
            </a:r>
            <a:r>
              <a:rPr lang="it-IT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chirurgico rappresenta un punto chiave.</a:t>
            </a:r>
            <a:endParaRPr lang="it-IT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25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BB0496B-D6E2-4025-AC8B-E6A0D577EBA7}"/>
              </a:ext>
            </a:extLst>
          </p:cNvPr>
          <p:cNvSpPr txBox="1"/>
          <p:nvPr/>
        </p:nvSpPr>
        <p:spPr>
          <a:xfrm>
            <a:off x="308610" y="571500"/>
            <a:ext cx="9121140" cy="49815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it-IT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it-IT" sz="3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isogni assistenziali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Nel </a:t>
            </a:r>
            <a:r>
              <a:rPr lang="it-IT" sz="3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30-40</a:t>
            </a:r>
            <a:r>
              <a:rPr lang="it-IT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it-IT" sz="3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degli interventi chirurgici d’urgenza viene </a:t>
            </a:r>
            <a:r>
              <a:rPr lang="it-IT" sz="36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confezionanta</a:t>
            </a:r>
            <a:r>
              <a:rPr lang="it-IT" sz="3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una </a:t>
            </a:r>
            <a:r>
              <a:rPr lang="it-IT" sz="36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stomia</a:t>
            </a:r>
            <a:r>
              <a:rPr lang="it-IT" sz="36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sz="3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it-IT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eale </a:t>
            </a:r>
            <a:r>
              <a:rPr lang="it-IT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it-IT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umento </a:t>
            </a:r>
            <a:r>
              <a:rPr lang="it-IT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it-IT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pazienti anziani, fragili, </a:t>
            </a:r>
            <a:r>
              <a:rPr lang="it-IT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it-IT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pluripatologici</a:t>
            </a:r>
            <a:endParaRPr lang="it-IT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ctr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it-IT" sz="3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Necessità</a:t>
            </a:r>
            <a:r>
              <a:rPr lang="it-IT" sz="3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di </a:t>
            </a:r>
            <a:r>
              <a:rPr lang="it-IT" sz="3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continuità assistenziale e personalizzazione </a:t>
            </a:r>
            <a:r>
              <a:rPr lang="it-IT" sz="36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sz="3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follow-up</a:t>
            </a:r>
            <a:r>
              <a:rPr lang="it-IT" sz="3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36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85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367188BB-F3C8-44E2-ACD5-11A468D337C3}"/>
              </a:ext>
            </a:extLst>
          </p:cNvPr>
          <p:cNvSpPr txBox="1"/>
          <p:nvPr/>
        </p:nvSpPr>
        <p:spPr>
          <a:xfrm>
            <a:off x="1260199" y="971062"/>
            <a:ext cx="8725797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Evidenze sui bisogni assistenziali</a:t>
            </a:r>
          </a:p>
          <a:p>
            <a:endParaRPr lang="it-IT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Alta incidenza di complicanze </a:t>
            </a:r>
            <a:r>
              <a:rPr lang="it-IT" sz="3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peristomali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(fino al 70% in letteratura) </a:t>
            </a:r>
          </a:p>
          <a:p>
            <a:r>
              <a:rPr lang="it-IT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it-IT" sz="3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ifficoltà nella gestione domiciliare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senza supporto </a:t>
            </a: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mpatto significativo su qualità di vita e immagine corporea </a:t>
            </a:r>
          </a:p>
          <a:p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3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ecessità di educazione strutturata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tempi sempre 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più ridotti</a:t>
            </a:r>
            <a:endParaRPr lang="it-IT" i="1" dirty="0"/>
          </a:p>
        </p:txBody>
      </p:sp>
      <p:sp>
        <p:nvSpPr>
          <p:cNvPr id="6" name="Freccia a destra 5">
            <a:extLst>
              <a:ext uri="{FF2B5EF4-FFF2-40B4-BE49-F238E27FC236}">
                <a16:creationId xmlns:a16="http://schemas.microsoft.com/office/drawing/2014/main" id="{23DFBC3F-B04D-4307-B30A-C88C4581FD7E}"/>
              </a:ext>
            </a:extLst>
          </p:cNvPr>
          <p:cNvSpPr/>
          <p:nvPr/>
        </p:nvSpPr>
        <p:spPr>
          <a:xfrm>
            <a:off x="-1" y="2487706"/>
            <a:ext cx="1008529" cy="34424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95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3AFE76F-8836-43F6-A3A1-50E6FBC28242}"/>
              </a:ext>
            </a:extLst>
          </p:cNvPr>
          <p:cNvSpPr txBox="1"/>
          <p:nvPr/>
        </p:nvSpPr>
        <p:spPr>
          <a:xfrm>
            <a:off x="1435775" y="777240"/>
            <a:ext cx="7913872" cy="5529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Ruolo dello </a:t>
            </a:r>
            <a:r>
              <a:rPr lang="it-IT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stomaterapista</a:t>
            </a:r>
            <a:endParaRPr lang="it-IT" sz="36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2800" b="1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it-IT" sz="2800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ducazione terapeutica </a:t>
            </a:r>
            <a:endParaRPr lang="it-IT" sz="2400" dirty="0">
              <a:solidFill>
                <a:schemeClr val="accent6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celta e posizionamento del miglior presidio,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modellare lo stoma attraverso l’utilizzo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del device più adatto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2800" b="1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it-IT" sz="2800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estione delle complicanze cutanee peri-</a:t>
            </a:r>
            <a:r>
              <a:rPr lang="it-IT" sz="2800" dirty="0" err="1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stomali</a:t>
            </a:r>
            <a:r>
              <a:rPr lang="it-IT" sz="2800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sz="2400" dirty="0">
              <a:solidFill>
                <a:schemeClr val="accent6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it-IT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Supporto psicologico e reinserimento socio-lavorativo</a:t>
            </a:r>
            <a:endParaRPr lang="it-IT" sz="28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800" b="1" u="sng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Figura ponte</a:t>
            </a:r>
            <a:r>
              <a:rPr lang="it-IT" sz="2800" u="sng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 equipe chirurgica, territorio e caregiver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42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FA523F1-CBA9-4AA5-AA7D-C465364A30E0}"/>
              </a:ext>
            </a:extLst>
          </p:cNvPr>
          <p:cNvSpPr txBox="1"/>
          <p:nvPr/>
        </p:nvSpPr>
        <p:spPr>
          <a:xfrm>
            <a:off x="1120140" y="1040130"/>
            <a:ext cx="860679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8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Fasi per l’Educazione terapeutica </a:t>
            </a:r>
          </a:p>
          <a:p>
            <a:endParaRPr lang="it-IT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ddestramento pratico alla gestione </a:t>
            </a:r>
          </a:p>
          <a:p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ounseling personalizzato </a:t>
            </a:r>
          </a:p>
          <a:p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oinvolgimento caregiver </a:t>
            </a:r>
          </a:p>
          <a:p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trategie di </a:t>
            </a:r>
            <a:r>
              <a:rPr lang="it-IT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solving </a:t>
            </a:r>
          </a:p>
          <a:p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mpowerment del paziente</a:t>
            </a:r>
          </a:p>
        </p:txBody>
      </p:sp>
    </p:spTree>
    <p:extLst>
      <p:ext uri="{BB962C8B-B14F-4D97-AF65-F5344CB8AC3E}">
        <p14:creationId xmlns:p14="http://schemas.microsoft.com/office/powerpoint/2010/main" val="270378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20D2C112-3ADC-4A50-8CD9-984AA160AEBC}"/>
              </a:ext>
            </a:extLst>
          </p:cNvPr>
          <p:cNvSpPr txBox="1"/>
          <p:nvPr/>
        </p:nvSpPr>
        <p:spPr>
          <a:xfrm>
            <a:off x="1330027" y="-67618"/>
            <a:ext cx="8439652" cy="6335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3600" b="1" dirty="0">
                <a:solidFill>
                  <a:schemeClr val="accent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Organizzazione dell</a:t>
            </a:r>
            <a:r>
              <a:rPr lang="it-IT" sz="3600" b="1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’ambulatorio </a:t>
            </a:r>
            <a:r>
              <a:rPr lang="it-IT" sz="3600" b="1" dirty="0" smtClean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specialistico chirurgico per stomizzati</a:t>
            </a:r>
            <a:endParaRPr lang="it-IT" sz="2800" dirty="0">
              <a:solidFill>
                <a:schemeClr val="accent6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it-IT" sz="32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Integrazione funzionale </a:t>
            </a:r>
            <a:r>
              <a:rPr lang="it-IT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della 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U.O.C. di Chirurgia Generale e Urgenza. </a:t>
            </a:r>
            <a:endParaRPr lang="it-IT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it-IT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it-IT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Accesso </a:t>
            </a:r>
            <a:r>
              <a:rPr lang="it-IT" sz="3200" b="1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programmato </a:t>
            </a:r>
            <a:r>
              <a:rPr lang="it-IT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post-dimissione</a:t>
            </a:r>
            <a:r>
              <a:rPr lang="it-IT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visite esterne </a:t>
            </a:r>
            <a:r>
              <a:rPr lang="it-IT" sz="28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it-IT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gestione 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follow-up e urgenze </a:t>
            </a:r>
            <a:r>
              <a:rPr lang="it-IT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minori </a:t>
            </a:r>
            <a:r>
              <a:rPr lang="it-IT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it-IT" sz="2800" dirty="0"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it-IT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it-IT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Collaborazione </a:t>
            </a:r>
            <a:r>
              <a:rPr lang="it-IT" sz="3200" b="1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multidisciplinare 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(chirurgo, nutrizionista, psicologo, assistente </a:t>
            </a:r>
            <a:r>
              <a:rPr lang="it-IT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sociale, endoscopia ).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it-IT" sz="3200" b="1" u="sng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sz="3200" u="sng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accolta </a:t>
            </a:r>
            <a:r>
              <a:rPr lang="it-IT" sz="3200" u="sng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dati clinici per audit e </a:t>
            </a:r>
            <a:r>
              <a:rPr lang="it-IT" sz="3200" u="sng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ricerca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200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</a:t>
            </a:r>
            <a:r>
              <a:rPr lang="it-IT" sz="3200" u="sng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Percorso dedicato </a:t>
            </a:r>
            <a:r>
              <a:rPr lang="it-IT" sz="2400" u="sng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 programmare </a:t>
            </a:r>
            <a:r>
              <a:rPr lang="it-IT" sz="2400" u="sng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tempi brevi intervento </a:t>
            </a:r>
            <a:r>
              <a:rPr lang="it-IT" sz="2400" u="sng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chirurgico di  chiusura delle </a:t>
            </a:r>
            <a:r>
              <a:rPr lang="it-IT" sz="2400" u="sng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stomie</a:t>
            </a:r>
            <a:r>
              <a:rPr lang="it-IT" sz="2400" u="sng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temporanee </a:t>
            </a:r>
            <a:endParaRPr lang="it-IT" sz="2400" u="sng" dirty="0"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94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4212" y="838899"/>
            <a:ext cx="10741594" cy="5125673"/>
          </a:xfrm>
        </p:spPr>
        <p:txBody>
          <a:bodyPr>
            <a:norm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ATTIVITA’ AMBULATORIALE </a:t>
            </a:r>
          </a:p>
          <a:p>
            <a:pPr lvl="0" algn="ctr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 01.06.2025 a</a:t>
            </a:r>
            <a:r>
              <a:rPr lang="it-IT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it-IT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31.12.2025            </a:t>
            </a:r>
            <a:endParaRPr lang="it-IT" sz="24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it-IT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Numero di prestazioni: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Pazienti in post-dimissione                                                            </a:t>
            </a:r>
            <a:r>
              <a:rPr lang="it-I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51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N.</a:t>
            </a:r>
            <a:r>
              <a:rPr lang="it-I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it-I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isite </a:t>
            </a:r>
            <a:r>
              <a:rPr lang="it-I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chirurgiche di </a:t>
            </a:r>
            <a:r>
              <a:rPr lang="it-I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controllo </a:t>
            </a:r>
            <a:r>
              <a:rPr lang="it-IT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stomie</a:t>
            </a:r>
            <a:r>
              <a:rPr lang="it-I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e medicazioni </a:t>
            </a:r>
            <a:r>
              <a:rPr lang="it-I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238 prestazioni </a:t>
            </a:r>
            <a:endParaRPr lang="it-IT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N. </a:t>
            </a:r>
            <a:r>
              <a:rPr lang="it-I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Pazienti sottoposti a </a:t>
            </a:r>
            <a:r>
              <a:rPr lang="it-I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chiusura  </a:t>
            </a:r>
            <a:r>
              <a:rPr lang="it-I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della </a:t>
            </a:r>
            <a:r>
              <a:rPr lang="it-IT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stomia</a:t>
            </a:r>
            <a:r>
              <a:rPr lang="it-I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it-I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it-IT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34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F6A4013-CCC5-4A1E-B516-6AA3355B5EFD}"/>
              </a:ext>
            </a:extLst>
          </p:cNvPr>
          <p:cNvSpPr txBox="1"/>
          <p:nvPr/>
        </p:nvSpPr>
        <p:spPr>
          <a:xfrm>
            <a:off x="1289388" y="702578"/>
            <a:ext cx="8995410" cy="5178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3200" b="1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INDICATORI DI EFFICACIA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it-IT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iduzione delle complicanze cutanee peri-</a:t>
            </a:r>
            <a:r>
              <a:rPr lang="it-IT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stomali</a:t>
            </a:r>
            <a:r>
              <a:rPr lang="it-I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25–30%</a:t>
            </a:r>
            <a:endParaRPr lang="it-IT" sz="32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it-IT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it-I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igliore aderenza terapeutica e autogestione del paziente</a:t>
            </a:r>
            <a:endParaRPr lang="it-IT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it-I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levata soddisfazione dei pazienti (questionari PROM/PREM)</a:t>
            </a:r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62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E879E6-8FFE-4154-8F2A-F7518B89B376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71af3243-3dd4-4a8d-8c0d-dd76da1f02a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941CA7C-A0BF-44EF-B2E5-7539C3B9B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749</TotalTime>
  <Words>415</Words>
  <Application>Microsoft Office PowerPoint</Application>
  <PresentationFormat>Widescreen</PresentationFormat>
  <Paragraphs>73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Calibri</vt:lpstr>
      <vt:lpstr>Century Gothic</vt:lpstr>
      <vt:lpstr>Times New Roman</vt:lpstr>
      <vt:lpstr>Wingdings</vt:lpstr>
      <vt:lpstr>Wingdings 3</vt:lpstr>
      <vt:lpstr>Sezione</vt:lpstr>
      <vt:lpstr>Gestione post operatoria:  il ruolo dell’ambulatorio specialistico chirurgico per stomizzati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Grazie  per l’attenzione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29-30 aprile Primo Corso ACCADEMIA SICOB Direttori: M. De Luca - M.A. Zappa</dc:title>
  <dc:creator>Eliana Rispoli</dc:creator>
  <cp:lastModifiedBy>medici ch</cp:lastModifiedBy>
  <cp:revision>61</cp:revision>
  <dcterms:created xsi:type="dcterms:W3CDTF">2022-02-27T17:36:31Z</dcterms:created>
  <dcterms:modified xsi:type="dcterms:W3CDTF">2026-05-08T10:42:04Z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